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sto MT" panose="02040603050505030304" pitchFamily="18" charset="0"/>
      <p:regular r:id="rId17"/>
      <p:bold r:id="rId18"/>
      <p:italic r:id="rId19"/>
      <p:boldItalic r:id="rId20"/>
    </p:embeddedFont>
    <p:embeddedFont>
      <p:font typeface="Gelasio" pitchFamily="2" charset="0"/>
      <p:regular r:id="rId21"/>
    </p:embeddedFont>
    <p:embeddedFont>
      <p:font typeface="Wingdings 2" pitchFamily="2" charset="2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70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53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798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114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2186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99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000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352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73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1340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4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6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608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993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739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037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030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34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201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699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6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467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795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768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55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652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10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741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58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imka06-pr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57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D8B6A4"/>
                </a:solidFill>
                <a:latin typeface="Gelasio" pitchFamily="34" charset="0"/>
                <a:cs typeface="Gelasio" pitchFamily="34" charset="-120"/>
              </a:rPr>
              <a:t>ProPython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403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Мобильное приложение для интерактивного изучения Python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8814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Студент:</a:t>
            </a: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ru-RU" sz="14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Родкин</a:t>
            </a:r>
            <a:r>
              <a:rPr lang="ru-RU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Дмитрий</a:t>
            </a: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Группа:</a:t>
            </a: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ru-RU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405ИС-22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73357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426" y="494228"/>
            <a:ext cx="8043148" cy="1474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5400" dirty="0"/>
              <a:t>Заключение и контакты</a:t>
            </a:r>
          </a:p>
        </p:txBody>
      </p:sp>
      <p:sp>
        <p:nvSpPr>
          <p:cNvPr id="5" name="Text 2"/>
          <p:cNvSpPr/>
          <p:nvPr/>
        </p:nvSpPr>
        <p:spPr>
          <a:xfrm>
            <a:off x="550426" y="3423166"/>
            <a:ext cx="416397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Контакты и обратная связь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86289" y="4228981"/>
            <a:ext cx="78072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ru-RU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Фамилия, </a:t>
            </a:r>
            <a:r>
              <a:rPr lang="en-US" sz="1200" b="1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Имя</a:t>
            </a: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ru-RU" sz="12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Родкин</a:t>
            </a:r>
            <a:r>
              <a:rPr lang="ru-RU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Дмитрий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6289" y="4657368"/>
            <a:ext cx="78072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Dimitri.Ro1@yandex.ru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86289" y="5085755"/>
            <a:ext cx="78072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Telegram: @</a:t>
            </a:r>
            <a:r>
              <a:rPr lang="en-US" sz="1200" b="1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Dimchik_gg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50426" y="4052173"/>
            <a:ext cx="22860" cy="1461968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0" name="Shape 7"/>
          <p:cNvSpPr/>
          <p:nvPr/>
        </p:nvSpPr>
        <p:spPr>
          <a:xfrm>
            <a:off x="550426" y="5690949"/>
            <a:ext cx="629007" cy="943570"/>
          </a:xfrm>
          <a:prstGeom prst="roundRect">
            <a:avLst>
              <a:gd name="adj" fmla="val 360036"/>
            </a:avLst>
          </a:prstGeom>
          <a:solidFill>
            <a:srgbClr val="C49F8C"/>
          </a:solidFill>
          <a:ln/>
        </p:spPr>
      </p:sp>
      <p:sp>
        <p:nvSpPr>
          <p:cNvPr id="12" name="Text 8"/>
          <p:cNvSpPr/>
          <p:nvPr/>
        </p:nvSpPr>
        <p:spPr>
          <a:xfrm>
            <a:off x="1336596" y="5848112"/>
            <a:ext cx="1967389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GitHub </a:t>
            </a:r>
            <a:r>
              <a:rPr lang="en-US" sz="1600" dirty="0">
                <a:hlinkClick r:id="rId4"/>
              </a:rPr>
              <a:t>Dimka06-prog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550426" y="6791682"/>
            <a:ext cx="629007" cy="943570"/>
          </a:xfrm>
          <a:prstGeom prst="roundRect">
            <a:avLst>
              <a:gd name="adj" fmla="val 360036"/>
            </a:avLst>
          </a:prstGeom>
          <a:solidFill>
            <a:srgbClr val="3673A4"/>
          </a:solidFill>
          <a:ln/>
        </p:spPr>
      </p:sp>
      <p:sp>
        <p:nvSpPr>
          <p:cNvPr id="15" name="Text 10"/>
          <p:cNvSpPr/>
          <p:nvPr/>
        </p:nvSpPr>
        <p:spPr>
          <a:xfrm>
            <a:off x="1336596" y="6948845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Ваши Вопросы?</a:t>
            </a:r>
            <a:endParaRPr lang="en-US" sz="15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50426" y="1848475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«</a:t>
            </a:r>
            <a:r>
              <a:rPr lang="en-US" dirty="0" err="1"/>
              <a:t>ProPython</a:t>
            </a:r>
            <a:r>
              <a:rPr lang="ru-RU" dirty="0"/>
              <a:t>» объединяет технологии и удобство для эффективного изучения Python.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721" y="491490"/>
            <a:ext cx="10472738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ЭТО ВАЖНО? АКТУАЛЬНОСТЬ ПРОЕКТА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4721" y="1495425"/>
            <a:ext cx="3397806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Рост популярности Python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4721" y="2008584"/>
            <a:ext cx="7854315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стабильно удерживает лидирующие позиции в индексе TIOBE и остается самым востребованным языком в сферах Data Science, Web-разработки и автоматизации. Спрос на специалистов растет экспоненциально.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1" y="3065859"/>
            <a:ext cx="7854315" cy="43984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22187" y="1495425"/>
            <a:ext cx="281618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Проблема и Решение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8922187" y="2030849"/>
            <a:ext cx="5090993" cy="1716524"/>
          </a:xfrm>
          <a:prstGeom prst="roundRect">
            <a:avLst>
              <a:gd name="adj" fmla="val 6392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899327" y="2030849"/>
            <a:ext cx="91440" cy="1716524"/>
          </a:xfrm>
          <a:prstGeom prst="roundRect">
            <a:avLst>
              <a:gd name="adj" fmla="val 29284"/>
            </a:avLst>
          </a:prstGeom>
          <a:solidFill>
            <a:srgbClr val="C49F8C"/>
          </a:solidFill>
          <a:ln/>
        </p:spPr>
      </p:sp>
      <p:sp>
        <p:nvSpPr>
          <p:cNvPr id="9" name="Text 6"/>
          <p:cNvSpPr/>
          <p:nvPr/>
        </p:nvSpPr>
        <p:spPr>
          <a:xfrm>
            <a:off x="9192101" y="2232184"/>
            <a:ext cx="263735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Фрагментация ресурсов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192101" y="2689503"/>
            <a:ext cx="4619744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Сложно найти качественные, структурированные и оптимизированные для мобильных устройств учебные материалы.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8922187" y="3925848"/>
            <a:ext cx="5090993" cy="1716524"/>
          </a:xfrm>
          <a:prstGeom prst="roundRect">
            <a:avLst>
              <a:gd name="adj" fmla="val 6392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8899327" y="3925848"/>
            <a:ext cx="91440" cy="1716524"/>
          </a:xfrm>
          <a:prstGeom prst="roundRect">
            <a:avLst>
              <a:gd name="adj" fmla="val 29284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9192101" y="4127183"/>
            <a:ext cx="228016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Отсутствие практики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192101" y="4584502"/>
            <a:ext cx="4619744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Большинство ресурсов предлагают теорию, но не дают возможности немедленно практиковаться в мобильной среде.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8922187" y="5820847"/>
            <a:ext cx="5090993" cy="1716524"/>
          </a:xfrm>
          <a:prstGeom prst="roundRect">
            <a:avLst>
              <a:gd name="adj" fmla="val 6392"/>
            </a:avLst>
          </a:prstGeom>
          <a:solidFill>
            <a:srgbClr val="464342"/>
          </a:solidFill>
          <a:ln w="22860">
            <a:solidFill>
              <a:srgbClr val="3673A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899327" y="5820847"/>
            <a:ext cx="91440" cy="1716524"/>
          </a:xfrm>
          <a:prstGeom prst="roundRect">
            <a:avLst>
              <a:gd name="adj" fmla="val 29284"/>
            </a:avLst>
          </a:prstGeom>
          <a:solidFill>
            <a:srgbClr val="3673A4"/>
          </a:solidFill>
          <a:ln/>
        </p:spPr>
      </p:sp>
      <p:sp>
        <p:nvSpPr>
          <p:cNvPr id="17" name="Text 14"/>
          <p:cNvSpPr/>
          <p:nvPr/>
        </p:nvSpPr>
        <p:spPr>
          <a:xfrm>
            <a:off x="9192101" y="6022181"/>
            <a:ext cx="235612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ЕДИНАЯ ПЛАТФОРМА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192101" y="6479500"/>
            <a:ext cx="4619744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Приложение обеспечивает теорию и практику в одном месте, доступное в любое время и в любом месте.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026"/>
            <a:ext cx="6811923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ЦЕЛИ И ЗАДАЧИ ПРОЕКТА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1692235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Основная цель проекта — </a:t>
            </a:r>
            <a:r>
              <a:rPr lang="en-US" sz="16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интерактивного, удобного и функционального мобильного приложения</a:t>
            </a: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эффективного изучения языка программирования Python с акцентом на практическое применение.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2621637"/>
            <a:ext cx="6563201" cy="8595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6788" y="3695938"/>
            <a:ext cx="4480679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Интерактивный справочник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966788" y="4227552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Разработать удобный, наглядный справочник с примерами кода и пояснениями.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21637"/>
            <a:ext cx="6563201" cy="8595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9989" y="3695938"/>
            <a:ext cx="4949309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Система практических заданий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529989" y="4227552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Реализовать задачник с автопроверкой для закрепления материала.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5130046"/>
            <a:ext cx="6563201" cy="8595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788" y="6204347"/>
            <a:ext cx="3223260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Блокнот для кода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966788" y="6735961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Создать встроенный блокнот для сохранения, организации и быстрого запуска полезных сниппетов.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30046"/>
            <a:ext cx="6563201" cy="8595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9989" y="6204347"/>
            <a:ext cx="3991689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Отслеживание прогресса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7529989" y="6735961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Внедрить систему отслеживания успеваемости, стимулирующую непрерывное обучение.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7933"/>
            <a:ext cx="1150548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ЦЕЛЕВАЯ АУДИТОРИЯ И ИХ ПОТРЕБНОСТИ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0813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Наше приложение ориентировано на тех, кто хочет изучать Python эффективно, используя мобильные устройства.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119426" y="2810947"/>
            <a:ext cx="390632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Начинающие программисты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3787" y="3288983"/>
            <a:ext cx="4251960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Ищут простой вход в программирование, нуждаются в пошаговых инструкциях и примерах.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47" y="2694265"/>
            <a:ext cx="4578906" cy="457890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5776" y="4135160"/>
            <a:ext cx="310872" cy="3108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4653" y="2343269"/>
            <a:ext cx="393954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Студенты технических ВУЗов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604653" y="2821305"/>
            <a:ext cx="4251960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Требуется удобный инструмент для повторения материала и подготовки к экзаменам.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747" y="2694265"/>
            <a:ext cx="4578906" cy="457890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4036" y="3706773"/>
            <a:ext cx="310872" cy="3108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6732" y="4214098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Профессионалы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0046732" y="4692134"/>
            <a:ext cx="3809881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Изучают Python как второй или третий язык, ценят возможность быстро проверить синтаксис.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747" y="2694265"/>
            <a:ext cx="4578906" cy="457890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8661" y="4828223"/>
            <a:ext cx="310872" cy="31087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04653" y="608492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Школьники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9604653" y="6562963"/>
            <a:ext cx="4251960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Нуждаются в геймификации, интерактивности и визуально привлекательном контенте.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5747" y="2694265"/>
            <a:ext cx="4578906" cy="457890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4036" y="5949553"/>
            <a:ext cx="310872" cy="31087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384459" y="5363051"/>
            <a:ext cx="364128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ПОТРЕБНОСТИ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829628" y="5731192"/>
            <a:ext cx="4251960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Удобство и доступность (мобильность)</a:t>
            </a:r>
            <a:endParaRPr lang="en-US" sz="1700" dirty="0"/>
          </a:p>
        </p:txBody>
      </p:sp>
      <p:sp>
        <p:nvSpPr>
          <p:cNvPr id="22" name="Text 12"/>
          <p:cNvSpPr/>
          <p:nvPr/>
        </p:nvSpPr>
        <p:spPr>
          <a:xfrm>
            <a:off x="823968" y="6149756"/>
            <a:ext cx="425196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Практика с обратной связью</a:t>
            </a:r>
            <a:endParaRPr lang="en-US" sz="1700" dirty="0"/>
          </a:p>
        </p:txBody>
      </p:sp>
      <p:sp>
        <p:nvSpPr>
          <p:cNvPr id="23" name="Text 13"/>
          <p:cNvSpPr/>
          <p:nvPr/>
        </p:nvSpPr>
        <p:spPr>
          <a:xfrm>
            <a:off x="829628" y="6575200"/>
            <a:ext cx="425196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Структурированный контент</a:t>
            </a:r>
            <a:endParaRPr lang="en-US" sz="170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5747" y="2694265"/>
            <a:ext cx="4578906" cy="4578906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776" y="5521166"/>
            <a:ext cx="310872" cy="310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5385" y="558760"/>
            <a:ext cx="5853946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ФУНКЦИИ ПРИЛОЖЕНИЯ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35385" y="1152049"/>
            <a:ext cx="8246031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Функциональное ядро приложения построено вокруг четырех ключевых модулей, обеспечивающих полноценный цикл обучения.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5385" y="1706880"/>
            <a:ext cx="8246031" cy="1497449"/>
          </a:xfrm>
          <a:prstGeom prst="roundRect">
            <a:avLst>
              <a:gd name="adj" fmla="val 1285"/>
            </a:avLst>
          </a:prstGeom>
          <a:solidFill>
            <a:srgbClr val="373433"/>
          </a:solidFill>
          <a:ln/>
        </p:spPr>
      </p:sp>
      <p:sp>
        <p:nvSpPr>
          <p:cNvPr id="6" name="Shape 3"/>
          <p:cNvSpPr/>
          <p:nvPr/>
        </p:nvSpPr>
        <p:spPr>
          <a:xfrm>
            <a:off x="6063615" y="1835110"/>
            <a:ext cx="384810" cy="384810"/>
          </a:xfrm>
          <a:prstGeom prst="roundRect">
            <a:avLst>
              <a:gd name="adj" fmla="val 23760000"/>
            </a:avLst>
          </a:prstGeom>
          <a:solidFill>
            <a:srgbClr val="3673A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9462" y="1940957"/>
            <a:ext cx="173117" cy="1731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3615" y="2348151"/>
            <a:ext cx="285583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Интерактивный справочник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063615" y="2665571"/>
            <a:ext cx="7989570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Подробная теория по основным концепциям Python. Каждый раздел содержит интерактивные примеры, которые можно запустить прямо в приложении.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935385" y="3332559"/>
            <a:ext cx="8246031" cy="1497449"/>
          </a:xfrm>
          <a:prstGeom prst="roundRect">
            <a:avLst>
              <a:gd name="adj" fmla="val 1285"/>
            </a:avLst>
          </a:prstGeom>
          <a:solidFill>
            <a:srgbClr val="373433"/>
          </a:solidFill>
          <a:ln/>
        </p:spPr>
      </p:sp>
      <p:sp>
        <p:nvSpPr>
          <p:cNvPr id="11" name="Shape 7"/>
          <p:cNvSpPr/>
          <p:nvPr/>
        </p:nvSpPr>
        <p:spPr>
          <a:xfrm>
            <a:off x="6063615" y="3460790"/>
            <a:ext cx="384810" cy="384810"/>
          </a:xfrm>
          <a:prstGeom prst="roundRect">
            <a:avLst>
              <a:gd name="adj" fmla="val 23760000"/>
            </a:avLst>
          </a:prstGeom>
          <a:solidFill>
            <a:srgbClr val="2B5B8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9462" y="3566636"/>
            <a:ext cx="173117" cy="1731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63615" y="3973830"/>
            <a:ext cx="202299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Блокнот сниппетов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063615" y="4291251"/>
            <a:ext cx="7989570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Персональное облачное хранилище для полезного кода. Функция форматирования и подсветки синтаксиса для лучшей читаемости.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5935385" y="4958239"/>
            <a:ext cx="8246031" cy="1292185"/>
          </a:xfrm>
          <a:prstGeom prst="roundRect">
            <a:avLst>
              <a:gd name="adj" fmla="val 1489"/>
            </a:avLst>
          </a:prstGeom>
          <a:solidFill>
            <a:srgbClr val="373433"/>
          </a:solidFill>
          <a:ln/>
        </p:spPr>
      </p:sp>
      <p:sp>
        <p:nvSpPr>
          <p:cNvPr id="16" name="Shape 11"/>
          <p:cNvSpPr/>
          <p:nvPr/>
        </p:nvSpPr>
        <p:spPr>
          <a:xfrm>
            <a:off x="6063615" y="5086469"/>
            <a:ext cx="384810" cy="384810"/>
          </a:xfrm>
          <a:prstGeom prst="roundRect">
            <a:avLst>
              <a:gd name="adj" fmla="val 23760000"/>
            </a:avLst>
          </a:prstGeom>
          <a:solidFill>
            <a:srgbClr val="FFD34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9462" y="5192316"/>
            <a:ext cx="173117" cy="17311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63615" y="5599509"/>
            <a:ext cx="231278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Задачник с проверкой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063615" y="5916930"/>
            <a:ext cx="798957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Разнообразные задачи, от базовых до продвинутых. Автоматическая проверка ответов и подробные подсказки при ошибках.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5935385" y="6378654"/>
            <a:ext cx="8246031" cy="1292185"/>
          </a:xfrm>
          <a:prstGeom prst="roundRect">
            <a:avLst>
              <a:gd name="adj" fmla="val 1489"/>
            </a:avLst>
          </a:prstGeom>
          <a:solidFill>
            <a:srgbClr val="373433"/>
          </a:solidFill>
          <a:ln/>
        </p:spPr>
      </p:sp>
      <p:sp>
        <p:nvSpPr>
          <p:cNvPr id="21" name="Shape 15"/>
          <p:cNvSpPr/>
          <p:nvPr/>
        </p:nvSpPr>
        <p:spPr>
          <a:xfrm>
            <a:off x="6063615" y="6506885"/>
            <a:ext cx="384810" cy="384810"/>
          </a:xfrm>
          <a:prstGeom prst="roundRect">
            <a:avLst>
              <a:gd name="adj" fmla="val 23760000"/>
            </a:avLst>
          </a:prstGeom>
          <a:solidFill>
            <a:srgbClr val="4CAF50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9462" y="6612731"/>
            <a:ext cx="173117" cy="17311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063615" y="7019925"/>
            <a:ext cx="198846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Система прогресса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6063615" y="7337346"/>
            <a:ext cx="798957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Геймификация процесса: баллы, достижения и визуализация пройденного материала для повышения мотивации.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667"/>
            <a:ext cx="11616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ТЕХНОЛОГИЧЕСКИЙ СТЕК И АРХИТЕКТУРА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Платформа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Выбор между нативной разработкой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 (Kotlin)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или кроссплатформенным решением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достижения максимального охвата аудитории.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56884" y="2890004"/>
            <a:ext cx="3174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Локальное хранилище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Использование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SQLite / Room Database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эффективного хранения теоретического материала, заданий и пользовательских сниппетов.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Архитектура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Применение паттерна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MVVM (Model-View-ViewModel)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разделения логики, упрощения тестирования и поддержки кода.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56884" y="5886688"/>
            <a:ext cx="3620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Дополнительно: REST API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Для обеспечения возможности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выполнения реального Python-кода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на сервере потребуется интеграция с внешним REST API.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789" y="1280993"/>
            <a:ext cx="6884313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ВИЗУАЛЬНЫЙ КОНЦЕПТ И UI/UX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5789" y="2153245"/>
            <a:ext cx="134388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Дизайн приложения выполнен в строгом, но современном стиле, сочетающем фирменные цвета Python с </a:t>
            </a:r>
            <a:r>
              <a:rPr lang="en-US" sz="13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высокой читаемостью</a:t>
            </a: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и удобством использования.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2728555"/>
            <a:ext cx="3253859" cy="204275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56" y="2728555"/>
            <a:ext cx="3253859" cy="204275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04" y="2728555"/>
            <a:ext cx="3253859" cy="204275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51" y="2728555"/>
            <a:ext cx="3253859" cy="204275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95789" y="5244346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Цветовая схема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595789" y="5680353"/>
            <a:ext cx="374094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673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Синий (#3673A4)</a:t>
            </a: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– Основной цвет.</a:t>
            </a:r>
            <a:endParaRPr lang="en-US" sz="1300" dirty="0"/>
          </a:p>
        </p:txBody>
      </p:sp>
      <p:sp>
        <p:nvSpPr>
          <p:cNvPr id="10" name="Text 4"/>
          <p:cNvSpPr/>
          <p:nvPr/>
        </p:nvSpPr>
        <p:spPr>
          <a:xfrm>
            <a:off x="595789" y="6012299"/>
            <a:ext cx="3740944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D343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Желтый (#FFD343)</a:t>
            </a: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– Акцентные элементы (кнопки).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595789" y="6616660"/>
            <a:ext cx="374094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Темная тема для комфортного кодинга.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4759643" y="5244346"/>
            <a:ext cx="293405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принципы UI/UX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4759643" y="5680353"/>
            <a:ext cx="9282589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Простая навигация с использованием нижнего таб-бара.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4759643" y="6012299"/>
            <a:ext cx="9282589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Минималистичный дизайн для фокуса на контенте.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4759643" y="6344245"/>
            <a:ext cx="9282589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Использование Material Design Icons для интуитивности.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6451759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ПЛАН И ЭТАПЫ РАЗРАБОТКИ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448157"/>
            <a:ext cx="133430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Разработка проекта планируется в несколько последовательных этапов общей продолжительностью около 10 недель.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1949291"/>
            <a:ext cx="22860" cy="5333167"/>
          </a:xfrm>
          <a:prstGeom prst="roundRect">
            <a:avLst>
              <a:gd name="adj" fmla="val 120674"/>
            </a:avLst>
          </a:prstGeom>
          <a:solidFill>
            <a:srgbClr val="504D4C"/>
          </a:solidFill>
          <a:ln/>
        </p:spPr>
      </p:sp>
      <p:sp>
        <p:nvSpPr>
          <p:cNvPr id="5" name="Shape 3"/>
          <p:cNvSpPr/>
          <p:nvPr/>
        </p:nvSpPr>
        <p:spPr>
          <a:xfrm>
            <a:off x="6786443" y="2673429"/>
            <a:ext cx="551617" cy="22860"/>
          </a:xfrm>
          <a:prstGeom prst="roundRect">
            <a:avLst>
              <a:gd name="adj" fmla="val 120674"/>
            </a:avLst>
          </a:prstGeom>
          <a:solidFill>
            <a:srgbClr val="4F8CBD"/>
          </a:solidFill>
          <a:ln/>
        </p:spPr>
      </p:sp>
      <p:sp>
        <p:nvSpPr>
          <p:cNvPr id="6" name="Shape 4"/>
          <p:cNvSpPr/>
          <p:nvPr/>
        </p:nvSpPr>
        <p:spPr>
          <a:xfrm>
            <a:off x="7246263" y="2615922"/>
            <a:ext cx="137874" cy="137874"/>
          </a:xfrm>
          <a:prstGeom prst="roundRect">
            <a:avLst>
              <a:gd name="adj" fmla="val 331607"/>
            </a:avLst>
          </a:prstGeom>
          <a:solidFill>
            <a:srgbClr val="3673A4"/>
          </a:solidFill>
          <a:ln/>
        </p:spPr>
      </p:sp>
      <p:sp>
        <p:nvSpPr>
          <p:cNvPr id="7" name="Shape 5"/>
          <p:cNvSpPr/>
          <p:nvPr/>
        </p:nvSpPr>
        <p:spPr>
          <a:xfrm>
            <a:off x="643652" y="1949291"/>
            <a:ext cx="6119932" cy="1471255"/>
          </a:xfrm>
          <a:prstGeom prst="roundRect">
            <a:avLst>
              <a:gd name="adj" fmla="val 1875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3392448" y="2133124"/>
            <a:ext cx="318730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Анализ и Проектирование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27484" y="2530673"/>
            <a:ext cx="57522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1-2 недели. Определение требований, структуры базы данных, выбор технологического стека.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292340" y="3776782"/>
            <a:ext cx="551617" cy="22860"/>
          </a:xfrm>
          <a:prstGeom prst="roundRect">
            <a:avLst>
              <a:gd name="adj" fmla="val 120674"/>
            </a:avLst>
          </a:prstGeom>
          <a:solidFill>
            <a:srgbClr val="AA8572"/>
          </a:solidFill>
          <a:ln/>
        </p:spPr>
      </p:sp>
      <p:sp>
        <p:nvSpPr>
          <p:cNvPr id="11" name="Shape 9"/>
          <p:cNvSpPr/>
          <p:nvPr/>
        </p:nvSpPr>
        <p:spPr>
          <a:xfrm>
            <a:off x="7246263" y="3719274"/>
            <a:ext cx="137874" cy="137874"/>
          </a:xfrm>
          <a:prstGeom prst="roundRect">
            <a:avLst>
              <a:gd name="adj" fmla="val 331607"/>
            </a:avLst>
          </a:prstGeom>
          <a:solidFill>
            <a:srgbClr val="C49F8C"/>
          </a:solidFill>
          <a:ln/>
        </p:spPr>
      </p:sp>
      <p:sp>
        <p:nvSpPr>
          <p:cNvPr id="12" name="Shape 10"/>
          <p:cNvSpPr/>
          <p:nvPr/>
        </p:nvSpPr>
        <p:spPr>
          <a:xfrm>
            <a:off x="7866817" y="3052643"/>
            <a:ext cx="6119932" cy="1471255"/>
          </a:xfrm>
          <a:prstGeom prst="roundRect">
            <a:avLst>
              <a:gd name="adj" fmla="val 1875"/>
            </a:avLst>
          </a:prstGeom>
          <a:solidFill>
            <a:srgbClr val="373433"/>
          </a:solidFill>
          <a:ln/>
        </p:spPr>
      </p:sp>
      <p:sp>
        <p:nvSpPr>
          <p:cNvPr id="13" name="Text 11"/>
          <p:cNvSpPr/>
          <p:nvPr/>
        </p:nvSpPr>
        <p:spPr>
          <a:xfrm>
            <a:off x="8050649" y="3236476"/>
            <a:ext cx="2758916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Прототипирование UI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8050649" y="3634026"/>
            <a:ext cx="575226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 неделя. Создание вайрфреймов и дизайн-мокапов в Figma.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786443" y="4696301"/>
            <a:ext cx="551617" cy="22860"/>
          </a:xfrm>
          <a:prstGeom prst="roundRect">
            <a:avLst>
              <a:gd name="adj" fmla="val 120674"/>
            </a:avLst>
          </a:prstGeom>
          <a:solidFill>
            <a:srgbClr val="E5B929"/>
          </a:solidFill>
          <a:ln/>
        </p:spPr>
      </p:sp>
      <p:sp>
        <p:nvSpPr>
          <p:cNvPr id="16" name="Shape 14"/>
          <p:cNvSpPr/>
          <p:nvPr/>
        </p:nvSpPr>
        <p:spPr>
          <a:xfrm>
            <a:off x="7246263" y="4638794"/>
            <a:ext cx="137874" cy="137874"/>
          </a:xfrm>
          <a:prstGeom prst="roundRect">
            <a:avLst>
              <a:gd name="adj" fmla="val 331607"/>
            </a:avLst>
          </a:prstGeom>
          <a:solidFill>
            <a:srgbClr val="FFD343"/>
          </a:solidFill>
          <a:ln/>
        </p:spPr>
      </p:sp>
      <p:sp>
        <p:nvSpPr>
          <p:cNvPr id="17" name="Shape 15"/>
          <p:cNvSpPr/>
          <p:nvPr/>
        </p:nvSpPr>
        <p:spPr>
          <a:xfrm>
            <a:off x="643652" y="3972163"/>
            <a:ext cx="6119932" cy="1471255"/>
          </a:xfrm>
          <a:prstGeom prst="roundRect">
            <a:avLst>
              <a:gd name="adj" fmla="val 1875"/>
            </a:avLst>
          </a:prstGeom>
          <a:solidFill>
            <a:srgbClr val="373433"/>
          </a:solidFill>
          <a:ln/>
        </p:spPr>
      </p:sp>
      <p:sp>
        <p:nvSpPr>
          <p:cNvPr id="18" name="Text 16"/>
          <p:cNvSpPr/>
          <p:nvPr/>
        </p:nvSpPr>
        <p:spPr>
          <a:xfrm>
            <a:off x="4281011" y="4155996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Разработка ядра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27484" y="4553545"/>
            <a:ext cx="57522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3-4 недели. Реализация основных функций (справочник, блокнот, интеграция API).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292340" y="5615821"/>
            <a:ext cx="551617" cy="22860"/>
          </a:xfrm>
          <a:prstGeom prst="roundRect">
            <a:avLst>
              <a:gd name="adj" fmla="val 120674"/>
            </a:avLst>
          </a:prstGeom>
          <a:solidFill>
            <a:srgbClr val="329536"/>
          </a:solidFill>
          <a:ln/>
        </p:spPr>
      </p:sp>
      <p:sp>
        <p:nvSpPr>
          <p:cNvPr id="21" name="Shape 19"/>
          <p:cNvSpPr/>
          <p:nvPr/>
        </p:nvSpPr>
        <p:spPr>
          <a:xfrm>
            <a:off x="7246263" y="5558314"/>
            <a:ext cx="137874" cy="137874"/>
          </a:xfrm>
          <a:prstGeom prst="roundRect">
            <a:avLst>
              <a:gd name="adj" fmla="val 331607"/>
            </a:avLst>
          </a:prstGeom>
          <a:solidFill>
            <a:srgbClr val="4CAF50"/>
          </a:solidFill>
          <a:ln/>
        </p:spPr>
      </p:sp>
      <p:sp>
        <p:nvSpPr>
          <p:cNvPr id="22" name="Shape 20"/>
          <p:cNvSpPr/>
          <p:nvPr/>
        </p:nvSpPr>
        <p:spPr>
          <a:xfrm>
            <a:off x="7866817" y="4891683"/>
            <a:ext cx="6119932" cy="1471255"/>
          </a:xfrm>
          <a:prstGeom prst="roundRect">
            <a:avLst>
              <a:gd name="adj" fmla="val 1875"/>
            </a:avLst>
          </a:prstGeom>
          <a:solidFill>
            <a:srgbClr val="373433"/>
          </a:solidFill>
          <a:ln/>
        </p:spPr>
      </p:sp>
      <p:sp>
        <p:nvSpPr>
          <p:cNvPr id="23" name="Text 21"/>
          <p:cNvSpPr/>
          <p:nvPr/>
        </p:nvSpPr>
        <p:spPr>
          <a:xfrm>
            <a:off x="8050649" y="5075515"/>
            <a:ext cx="3007638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Тестирование и Отладка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8050649" y="5473065"/>
            <a:ext cx="57522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1-2 недели. Внутреннее тестирование, исправление ошибок, юзабилити-тесты.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786443" y="6535341"/>
            <a:ext cx="551617" cy="22860"/>
          </a:xfrm>
          <a:prstGeom prst="roundRect">
            <a:avLst>
              <a:gd name="adj" fmla="val 120674"/>
            </a:avLst>
          </a:prstGeom>
          <a:solidFill>
            <a:srgbClr val="44749D"/>
          </a:solidFill>
          <a:ln/>
        </p:spPr>
      </p:sp>
      <p:sp>
        <p:nvSpPr>
          <p:cNvPr id="26" name="Shape 24"/>
          <p:cNvSpPr/>
          <p:nvPr/>
        </p:nvSpPr>
        <p:spPr>
          <a:xfrm>
            <a:off x="7246263" y="6477833"/>
            <a:ext cx="137874" cy="137874"/>
          </a:xfrm>
          <a:prstGeom prst="roundRect">
            <a:avLst>
              <a:gd name="adj" fmla="val 331607"/>
            </a:avLst>
          </a:prstGeom>
          <a:solidFill>
            <a:srgbClr val="2B5B84"/>
          </a:solidFill>
          <a:ln/>
        </p:spPr>
      </p:sp>
      <p:sp>
        <p:nvSpPr>
          <p:cNvPr id="27" name="Shape 25"/>
          <p:cNvSpPr/>
          <p:nvPr/>
        </p:nvSpPr>
        <p:spPr>
          <a:xfrm>
            <a:off x="643652" y="5811203"/>
            <a:ext cx="6119932" cy="1471255"/>
          </a:xfrm>
          <a:prstGeom prst="roundRect">
            <a:avLst>
              <a:gd name="adj" fmla="val 1875"/>
            </a:avLst>
          </a:prstGeom>
          <a:solidFill>
            <a:srgbClr val="373433"/>
          </a:solidFill>
          <a:ln/>
        </p:spPr>
      </p:sp>
      <p:sp>
        <p:nvSpPr>
          <p:cNvPr id="28" name="Text 26"/>
          <p:cNvSpPr/>
          <p:nvPr/>
        </p:nvSpPr>
        <p:spPr>
          <a:xfrm>
            <a:off x="4281011" y="5995035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5. Публикация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827484" y="6392585"/>
            <a:ext cx="57522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 неделя. Подготовка к релизу и размещение в Google Play/App Store.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643652" y="7489269"/>
            <a:ext cx="13343096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Общая продолжительность: ~10 недель.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151" y="348139"/>
            <a:ext cx="6812875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ОЖИДАЕМЫЕ РЕЗУЛЬТАТЫ И ПЕРСПЕКТИВЫ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443151" y="1076087"/>
            <a:ext cx="6717625" cy="1139904"/>
          </a:xfrm>
          <a:prstGeom prst="roundRect">
            <a:avLst>
              <a:gd name="adj" fmla="val 1666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9" y="1015365"/>
            <a:ext cx="151924" cy="15192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4" y="2124789"/>
            <a:ext cx="151924" cy="151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295" y="1281232"/>
            <a:ext cx="1582817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Для Пользователя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48295" y="1605558"/>
            <a:ext cx="6307336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Получение удобного, интерактивного и доступного инструмента для изучения Python, который позволяет практиковаться в любое время.</a:t>
            </a:r>
            <a:endParaRPr lang="en-US" sz="950" dirty="0"/>
          </a:p>
        </p:txBody>
      </p:sp>
      <p:sp>
        <p:nvSpPr>
          <p:cNvPr id="8" name="Shape 4"/>
          <p:cNvSpPr/>
          <p:nvPr/>
        </p:nvSpPr>
        <p:spPr>
          <a:xfrm>
            <a:off x="443151" y="2342555"/>
            <a:ext cx="6717625" cy="1139904"/>
          </a:xfrm>
          <a:prstGeom prst="roundRect">
            <a:avLst>
              <a:gd name="adj" fmla="val 1666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9" y="2281833"/>
            <a:ext cx="151924" cy="15192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4" y="3391257"/>
            <a:ext cx="151924" cy="151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8295" y="2547699"/>
            <a:ext cx="1582817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Для Разработчика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48295" y="2872026"/>
            <a:ext cx="6307336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Ценный опыт создания полноценного мобильного приложения с нуля, включая проектирование архитектуры, UI/UX и работу с API.</a:t>
            </a:r>
            <a:endParaRPr lang="en-US" sz="950" dirty="0"/>
          </a:p>
        </p:txBody>
      </p:sp>
      <p:sp>
        <p:nvSpPr>
          <p:cNvPr id="13" name="Text 7"/>
          <p:cNvSpPr/>
          <p:nvPr/>
        </p:nvSpPr>
        <p:spPr>
          <a:xfrm>
            <a:off x="7477244" y="1060252"/>
            <a:ext cx="293584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Перспективы развития проекта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477244" y="1424107"/>
            <a:ext cx="6717625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Расширение контента на другие языки программирования (например, JavaScript, Kotlin).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477244" y="1671042"/>
            <a:ext cx="6717625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Добавление социальных функций (форумы, обмен сниппетами, рейтинги).</a:t>
            </a: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7477244" y="1917978"/>
            <a:ext cx="6717625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Интеграция с облачными сервисами для синхронизации данных.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7477244" y="2164913"/>
            <a:ext cx="6717625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отдельного модуля для Data Science и Machine Learning.</a:t>
            </a:r>
            <a:endParaRPr lang="en-US" sz="9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244" y="2509957"/>
            <a:ext cx="6717625" cy="571964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Грифел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27</TotalTime>
  <Words>789</Words>
  <Application>Microsoft Macintosh PowerPoint</Application>
  <PresentationFormat>Произвольный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Wingdings 2</vt:lpstr>
      <vt:lpstr>Calisto MT</vt:lpstr>
      <vt:lpstr>Calibri</vt:lpstr>
      <vt:lpstr>Gelasio</vt:lpstr>
      <vt:lpstr>Грифель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Dima</dc:creator>
  <cp:lastModifiedBy>Dimkaha2000@outlook.com</cp:lastModifiedBy>
  <cp:revision>4</cp:revision>
  <dcterms:created xsi:type="dcterms:W3CDTF">2025-10-24T20:36:39Z</dcterms:created>
  <dcterms:modified xsi:type="dcterms:W3CDTF">2025-12-15T20:36:05Z</dcterms:modified>
</cp:coreProperties>
</file>